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56" r:id="rId5"/>
    <p:sldId id="276" r:id="rId6"/>
    <p:sldId id="277" r:id="rId7"/>
    <p:sldId id="279" r:id="rId8"/>
    <p:sldId id="257" r:id="rId9"/>
    <p:sldId id="258" r:id="rId10"/>
    <p:sldId id="259" r:id="rId11"/>
    <p:sldId id="284" r:id="rId12"/>
    <p:sldId id="260" r:id="rId13"/>
    <p:sldId id="285" r:id="rId14"/>
    <p:sldId id="261" r:id="rId15"/>
    <p:sldId id="280" r:id="rId16"/>
    <p:sldId id="283" r:id="rId17"/>
    <p:sldId id="278" r:id="rId18"/>
    <p:sldId id="286" r:id="rId19"/>
    <p:sldId id="281" r:id="rId20"/>
    <p:sldId id="262" r:id="rId21"/>
    <p:sldId id="287" r:id="rId22"/>
    <p:sldId id="282" r:id="rId23"/>
    <p:sldId id="263" r:id="rId24"/>
    <p:sldId id="264" r:id="rId25"/>
    <p:sldId id="266" r:id="rId26"/>
    <p:sldId id="267" r:id="rId27"/>
    <p:sldId id="26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2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9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82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33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4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6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DB8BF-63F3-4527-BA63-CCFBC03FF1FE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77DBF-2DC3-42D6-9B86-A6EF47CE2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8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.jpg"/><Relationship Id="rId7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6.xml"/><Relationship Id="rId4" Type="http://schemas.openxmlformats.org/officeDocument/2006/relationships/slide" Target="slide20.xml"/><Relationship Id="rId9" Type="http://schemas.openxmlformats.org/officeDocument/2006/relationships/slide" Target="slide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36688" y="1011507"/>
            <a:ext cx="9144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96" y="249507"/>
            <a:ext cx="716484" cy="7164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1436688" y="173307"/>
            <a:ext cx="9144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9908856" y="365274"/>
            <a:ext cx="612137" cy="493833"/>
          </a:xfrm>
          <a:prstGeom prst="actionButtonHom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ction Button: End 7">
            <a:hlinkClick r:id="" action="ppaction://hlinkshowjump?jump=lastslide" highlightClick="1"/>
          </p:cNvPr>
          <p:cNvSpPr/>
          <p:nvPr/>
        </p:nvSpPr>
        <p:spPr>
          <a:xfrm>
            <a:off x="9298756" y="359990"/>
            <a:ext cx="574405" cy="497942"/>
          </a:xfrm>
          <a:prstGeom prst="actionButtonEnd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8612188" y="359990"/>
            <a:ext cx="650960" cy="497942"/>
          </a:xfrm>
          <a:prstGeom prst="actionButtonForwardNex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7926388" y="359990"/>
            <a:ext cx="650960" cy="497942"/>
          </a:xfrm>
          <a:prstGeom prst="actionButtonBackPrevious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ction Button: Beginning 10">
            <a:hlinkClick r:id="" action="ppaction://hlinkshowjump?jump=firstslide" highlightClick="1"/>
          </p:cNvPr>
          <p:cNvSpPr/>
          <p:nvPr/>
        </p:nvSpPr>
        <p:spPr>
          <a:xfrm>
            <a:off x="7233825" y="365273"/>
            <a:ext cx="654463" cy="493833"/>
          </a:xfrm>
          <a:prstGeom prst="actionButtonBeginning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96" y="1130553"/>
            <a:ext cx="8996629" cy="4819398"/>
          </a:xfrm>
          <a:prstGeom prst="rect">
            <a:avLst/>
          </a:prstGeom>
        </p:spPr>
      </p:pic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5703062" y="6102350"/>
            <a:ext cx="953326" cy="381000"/>
          </a:xfrm>
          <a:prstGeom prst="roundRect">
            <a:avLst>
              <a:gd name="adj" fmla="val 46131"/>
            </a:avLst>
          </a:prstGeom>
          <a:solidFill>
            <a:srgbClr val="00206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 আলোচনা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6719062" y="6099226"/>
            <a:ext cx="953326" cy="381000"/>
          </a:xfrm>
          <a:prstGeom prst="roundRect">
            <a:avLst>
              <a:gd name="adj" fmla="val 46131"/>
            </a:avLst>
          </a:prstGeom>
          <a:solidFill>
            <a:srgbClr val="00206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5" name="Rounded Rectangle 14">
            <a:hlinkClick r:id="" action="ppaction://noaction"/>
          </p:cNvPr>
          <p:cNvSpPr/>
          <p:nvPr/>
        </p:nvSpPr>
        <p:spPr>
          <a:xfrm>
            <a:off x="7707170" y="6110946"/>
            <a:ext cx="953326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মূল্যায়ন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6" name="Rounded Rectangle 15">
            <a:hlinkClick r:id="" action="ppaction://noaction"/>
          </p:cNvPr>
          <p:cNvSpPr/>
          <p:nvPr/>
        </p:nvSpPr>
        <p:spPr>
          <a:xfrm>
            <a:off x="8660496" y="6099226"/>
            <a:ext cx="940626" cy="381000"/>
          </a:xfrm>
          <a:prstGeom prst="roundRect">
            <a:avLst>
              <a:gd name="adj" fmla="val 46131"/>
            </a:avLst>
          </a:prstGeom>
          <a:solidFill>
            <a:srgbClr val="00206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বাড়ীর কাজ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7" name="Rounded Rectangle 16">
            <a:hlinkClick r:id="rId6" action="ppaction://hlinksldjump"/>
          </p:cNvPr>
          <p:cNvSpPr/>
          <p:nvPr/>
        </p:nvSpPr>
        <p:spPr>
          <a:xfrm>
            <a:off x="9696867" y="6115050"/>
            <a:ext cx="822858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ধন্যবাদ</a:t>
            </a:r>
            <a:endParaRPr lang="en-US" sz="140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8" name="Rounded Rectangle 17">
            <a:hlinkClick r:id="rId7" action="ppaction://hlinksldjump"/>
          </p:cNvPr>
          <p:cNvSpPr/>
          <p:nvPr/>
        </p:nvSpPr>
        <p:spPr>
          <a:xfrm>
            <a:off x="3708172" y="6099226"/>
            <a:ext cx="953326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শিখনফল</a:t>
            </a:r>
            <a:endParaRPr lang="en-US" sz="140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9" name="Rounded Rectangle 18">
            <a:hlinkClick r:id="rId8" action="ppaction://hlinksldjump"/>
          </p:cNvPr>
          <p:cNvSpPr/>
          <p:nvPr/>
        </p:nvSpPr>
        <p:spPr>
          <a:xfrm>
            <a:off x="2716896" y="6102350"/>
            <a:ext cx="953326" cy="381000"/>
          </a:xfrm>
          <a:prstGeom prst="roundRect">
            <a:avLst>
              <a:gd name="adj" fmla="val 46131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u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hlinkClick r:id="rId8" action="ppaction://hlinksldjump"/>
              </a:rPr>
              <a:t>পরিচিতি</a:t>
            </a:r>
            <a:endParaRPr lang="en-US" sz="140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0" name="Rounded Rectangle 19">
            <a:hlinkClick r:id="rId9" action="ppaction://hlinksldjump"/>
          </p:cNvPr>
          <p:cNvSpPr/>
          <p:nvPr/>
        </p:nvSpPr>
        <p:spPr>
          <a:xfrm>
            <a:off x="4684256" y="6100454"/>
            <a:ext cx="953326" cy="381000"/>
          </a:xfrm>
          <a:prstGeom prst="roundRect">
            <a:avLst>
              <a:gd name="adj" fmla="val 46131"/>
            </a:avLst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</a:t>
            </a:r>
            <a:r>
              <a:rPr lang="bn-BD" sz="1200" b="0" cap="none" spc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1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ঘোষনা</a:t>
            </a:r>
            <a:endParaRPr lang="en-US" sz="1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1" name="Rounded Rectangle 20">
            <a:hlinkClick r:id="rId7" action="ppaction://hlinksldjump"/>
          </p:cNvPr>
          <p:cNvSpPr/>
          <p:nvPr/>
        </p:nvSpPr>
        <p:spPr>
          <a:xfrm>
            <a:off x="1500188" y="6099226"/>
            <a:ext cx="1178608" cy="381000"/>
          </a:xfrm>
          <a:prstGeom prst="roundRect">
            <a:avLst>
              <a:gd name="adj" fmla="val 46131"/>
            </a:avLst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শুভেচ্ছা বিনিময়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436688" y="6026150"/>
            <a:ext cx="91567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436688" y="6572250"/>
            <a:ext cx="91567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089492" y="1611264"/>
            <a:ext cx="830749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1500" dirty="0" smtClean="0">
                <a:solidFill>
                  <a:srgbClr val="6600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en-US" sz="11500" dirty="0" smtClean="0">
                <a:solidFill>
                  <a:srgbClr val="6600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77700" dirty="0">
              <a:solidFill>
                <a:srgbClr val="6600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7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6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600"/>
                            </p:stCondLst>
                            <p:childTnLst>
                              <p:par>
                                <p:cTn id="8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9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9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  <p:bldP spid="14" grpId="0" build="p" animBg="1"/>
      <p:bldP spid="15" grpId="0" build="p" animBg="1"/>
      <p:bldP spid="16" grpId="0" build="p" animBg="1" rev="1"/>
      <p:bldP spid="17" grpId="0" build="p" animBg="1" rev="1"/>
      <p:bldP spid="18" grpId="0" build="p" animBg="1"/>
      <p:bldP spid="19" grpId="0" build="p" animBg="1"/>
      <p:bldP spid="20" grpId="0" build="p" animBg="1"/>
      <p:bldP spid="21" grpId="0" build="p" animBg="1"/>
      <p:bldP spid="2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611505" y="-35306"/>
            <a:ext cx="11435715" cy="1346803"/>
          </a:xfrm>
          <a:prstGeom prst="irregularSeal2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199" y="1390743"/>
            <a:ext cx="11506201" cy="51663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সাইফুল </a:t>
            </a:r>
            <a:r>
              <a:rPr lang="en-US" sz="8800" dirty="0" err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bn-BD" sz="88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সোনামুখী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আক্কেলপুর,জয়পুরহাট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800" dirty="0">
                <a:latin typeface="Nikosh" panose="02000000000000000000" pitchFamily="2" charset="0"/>
                <a:cs typeface="Nikosh" panose="02000000000000000000" pitchFamily="2" charset="0"/>
              </a:rPr>
              <a:t>যোগাযোগ-০১৯১৬৩১৬১৬০, ০১৭২২৬০৬৬১৩</a:t>
            </a:r>
          </a:p>
          <a:p>
            <a:pPr algn="ctr"/>
            <a:r>
              <a:rPr lang="en-US" sz="2800" dirty="0"/>
              <a:t>E-mail: saifulpcakkelpur@gmail.com </a:t>
            </a:r>
            <a:r>
              <a:rPr lang="bn-BD" sz="2800" dirty="0"/>
              <a:t>	             	</a:t>
            </a:r>
            <a:r>
              <a:rPr lang="en-US" sz="2800" dirty="0"/>
              <a:t>saifulpcakkelpur@yahoo.com</a:t>
            </a:r>
            <a:endParaRPr lang="en-US" sz="28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29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3" y="15243"/>
            <a:ext cx="5727109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338682"/>
            <a:ext cx="11582400" cy="452431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5"/>
            <a:r>
              <a:rPr lang="bn-BD" sz="5400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শ্রেণি-দশ</a:t>
            </a:r>
            <a:r>
              <a:rPr lang="en-US" sz="5400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BD" sz="540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54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endParaRPr lang="en-US" sz="540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54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অধ্যায়- </a:t>
            </a:r>
            <a:r>
              <a:rPr lang="bn-BD" sz="5400" dirty="0" smtClean="0">
                <a:ln w="0"/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 (এসিড</a:t>
            </a:r>
            <a:r>
              <a:rPr lang="en-US" sz="5400" dirty="0" smtClean="0">
                <a:ln w="0"/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5400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5400" dirty="0">
              <a:ln w="0"/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5400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সময়- </a:t>
            </a:r>
            <a:r>
              <a:rPr lang="bn-BD" sz="54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৫০ মিনিট</a:t>
            </a:r>
          </a:p>
          <a:p>
            <a:pPr lvl="5"/>
            <a:r>
              <a:rPr lang="bn-BD" sz="54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তারিখ- </a:t>
            </a:r>
            <a:r>
              <a:rPr lang="bn-BD" sz="5400" dirty="0" smtClean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২২/০১/২০১৪ </a:t>
            </a:r>
            <a:r>
              <a:rPr lang="bn-BD" sz="54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খ্রিষ্টাব্দ </a:t>
            </a:r>
          </a:p>
          <a:p>
            <a:pPr lvl="5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261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64" y="1992243"/>
            <a:ext cx="5376472" cy="3087839"/>
          </a:xfrm>
          <a:prstGeom prst="rect">
            <a:avLst/>
          </a:prstGeom>
        </p:spPr>
      </p:pic>
      <p:pic>
        <p:nvPicPr>
          <p:cNvPr id="6" name="Picture 5" descr="AL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3292" y="2125917"/>
            <a:ext cx="4861712" cy="2954165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893164" y="589746"/>
            <a:ext cx="10740818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soft" dir="t">
              <a:rot lat="0" lon="0" rev="2400000"/>
            </a:lightRig>
          </a:scene3d>
          <a:sp3d>
            <a:bevelT/>
          </a:sp3d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কয়েকটি ফলমূল ও শাক-সবজি এবং উপাদান লক্ষ কর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6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5268" y="3276600"/>
            <a:ext cx="8991600" cy="2389406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ক্ষার ও ক্ষারক</a:t>
            </a:r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Up Ribbon 2"/>
          <p:cNvSpPr/>
          <p:nvPr/>
        </p:nvSpPr>
        <p:spPr>
          <a:xfrm>
            <a:off x="1323975" y="774656"/>
            <a:ext cx="9544050" cy="2100262"/>
          </a:xfrm>
          <a:prstGeom prst="ribbon2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8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 পাঠ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7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/>
          <p:cNvSpPr txBox="1">
            <a:spLocks/>
          </p:cNvSpPr>
          <p:nvPr/>
        </p:nvSpPr>
        <p:spPr>
          <a:xfrm>
            <a:off x="3830280" y="270264"/>
            <a:ext cx="3657600" cy="1325563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>
            <a:normAutofit fontScale="975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7728" y="1825444"/>
            <a:ext cx="5300272" cy="152846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7728" y="3353909"/>
            <a:ext cx="9764696" cy="286232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ক্ষার ও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ক্ষরকের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সংজ্ঞা দিতে পারবে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ক্ষার ও ক্ষারকের ধর্ম লিখতে পারবে।</a:t>
            </a:r>
          </a:p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ক্ষার ও ক্ষারকের সংকেতসহ উদাহরণ দিতে পারবে</a:t>
            </a:r>
          </a:p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ক্ষারকের আনবিক গঠন লিখতে পারবে।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91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1981200" y="304800"/>
            <a:ext cx="82296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soft" dir="t">
              <a:rot lat="0" lon="0" rev="2400000"/>
            </a:lightRig>
          </a:scene3d>
          <a:sp3d>
            <a:bevelT/>
          </a:sp3d>
        </p:spPr>
        <p:txBody>
          <a:bodyPr anchor="ctr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800" smtClean="0">
                <a:latin typeface="NikoshBAN" pitchFamily="2" charset="0"/>
                <a:cs typeface="NikoshBAN" pitchFamily="2" charset="0"/>
              </a:rPr>
              <a:t>ক্ষার সমৃদ্ধ কয়েকটি ফলমূল ও শাক-সবজি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7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2D2917-3CF0-48F9-A568-4CE08CBEC948}" type="datetime1">
              <a:rPr lang="en-US" smtClean="0"/>
              <a:pPr/>
              <a:t>1/31/2014</a:t>
            </a:fld>
            <a:endParaRPr lang="en-US" dirty="0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 descr="L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4267200"/>
            <a:ext cx="3886200" cy="2209800"/>
          </a:xfrm>
          <a:prstGeom prst="rect">
            <a:avLst/>
          </a:prstGeom>
        </p:spPr>
      </p:pic>
      <p:pic>
        <p:nvPicPr>
          <p:cNvPr id="7" name="Picture 6" descr="AL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4267200"/>
            <a:ext cx="3636700" cy="2209800"/>
          </a:xfrm>
          <a:prstGeom prst="rect">
            <a:avLst/>
          </a:prstGeom>
        </p:spPr>
      </p:pic>
      <p:pic>
        <p:nvPicPr>
          <p:cNvPr id="8" name="Picture 7" descr="L-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93312" y="1581150"/>
            <a:ext cx="3179091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5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2819400"/>
            <a:ext cx="7924800" cy="1447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ক্ষারক কাকে বলে?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1084730"/>
            <a:ext cx="4495800" cy="1143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কর্মপত্র-১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24917" y="4443371"/>
            <a:ext cx="2595283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15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0500" y="3352800"/>
            <a:ext cx="118110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bn-BD" sz="6000" dirty="0" smtClean="0">
                <a:latin typeface="NikoshBAN" pitchFamily="2" charset="0"/>
                <a:ea typeface="+mj-ea"/>
                <a:cs typeface="NikoshBAN" pitchFamily="2" charset="0"/>
              </a:rPr>
              <a:t>ধাতুর </a:t>
            </a:r>
            <a:r>
              <a:rPr lang="bn-BD" sz="6000" dirty="0">
                <a:latin typeface="NikoshBAN" pitchFamily="2" charset="0"/>
                <a:ea typeface="+mj-ea"/>
                <a:cs typeface="NikoshBAN" pitchFamily="2" charset="0"/>
              </a:rPr>
              <a:t>অক্সাইড বা হাইড্রোক্সাইডকে ক্ষারক বলে। </a:t>
            </a:r>
            <a:endParaRPr lang="en-US" sz="60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Up Ribbon 4"/>
          <p:cNvSpPr/>
          <p:nvPr/>
        </p:nvSpPr>
        <p:spPr>
          <a:xfrm>
            <a:off x="1612692" y="838200"/>
            <a:ext cx="7418882" cy="1437632"/>
          </a:xfrm>
          <a:prstGeom prst="ribbon2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</a:rPr>
              <a:t>সমাধান </a:t>
            </a:r>
            <a:endParaRPr lang="en-US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1304364"/>
            <a:ext cx="4191000" cy="43153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65423" y="5710019"/>
            <a:ext cx="3803754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লিটমাস পরিক্ষা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235180"/>
            <a:ext cx="4531659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ছবিটি লক্ষ কর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8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690686" y="2506235"/>
            <a:ext cx="10044113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6000" dirty="0" smtClean="0"/>
              <a:t>ক্ষারকের কয়েকটি ধর্ম লিখ।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7933765" y="3886200"/>
            <a:ext cx="3801033" cy="830997"/>
          </a:xfrm>
          <a:prstGeom prst="rect">
            <a:avLst/>
          </a:prstGeom>
          <a:solidFill>
            <a:srgbClr val="F896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জোড়ায় কাজ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1700212" y="838200"/>
            <a:ext cx="44958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</a:t>
            </a:r>
            <a:r>
              <a:rPr lang="en-US" sz="8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98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133600" y="1981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43000" y="3581400"/>
            <a:ext cx="701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  <a:defRPr/>
            </a:pP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9000" y="4419600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19400" y="5715000"/>
            <a:ext cx="670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78106" y="2705100"/>
            <a:ext cx="8229600" cy="11430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  ধাতুর অক্সাইড বা হাইড্রোক্সাইড</a:t>
            </a: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878106" y="5067300"/>
            <a:ext cx="8229600" cy="1143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  সাবানের ন্যায় পিচ্ছিল হয়</a:t>
            </a: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78106" y="3905250"/>
            <a:ext cx="8229600" cy="1143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 লাল লিটমাসকে নীল করে  </a:t>
            </a: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10" name="Up Ribbon 9"/>
          <p:cNvSpPr/>
          <p:nvPr/>
        </p:nvSpPr>
        <p:spPr>
          <a:xfrm>
            <a:off x="2106118" y="619768"/>
            <a:ext cx="7418882" cy="1437632"/>
          </a:xfrm>
          <a:prstGeom prst="ribbon2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</a:rPr>
              <a:t>সমাধান </a:t>
            </a:r>
            <a:endParaRPr lang="en-US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62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1668" y="2395471"/>
            <a:ext cx="11861442" cy="746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6000" dirty="0" smtClean="0"/>
              <a:t>ক্ষারকের কয়েকটি সংকেতসহ উদাহরণ লিখ।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7933766" y="3682571"/>
            <a:ext cx="3801033" cy="830997"/>
          </a:xfrm>
          <a:prstGeom prst="rect">
            <a:avLst/>
          </a:prstGeom>
          <a:solidFill>
            <a:srgbClr val="F896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জোড়ায় কাজ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1700212" y="838200"/>
            <a:ext cx="44958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</a:t>
            </a:r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7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29000" y="258762"/>
            <a:ext cx="4419600" cy="1325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bn-BD" sz="60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ক্ষারকের উদাহরণ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752600"/>
            <a:ext cx="10515600" cy="480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সোডিয়াম হাইড্রোক্সাইড </a:t>
            </a:r>
            <a:r>
              <a:rPr lang="en-US" sz="4400" dirty="0">
                <a:latin typeface="NikoshBAN" pitchFamily="2" charset="0"/>
                <a:ea typeface="+mj-ea"/>
                <a:cs typeface="NikoshBAN" pitchFamily="2" charset="0"/>
              </a:rPr>
              <a:t>   </a:t>
            </a:r>
            <a:r>
              <a:rPr lang="en-US" sz="4400" dirty="0" err="1">
                <a:latin typeface="NikoshBAN" pitchFamily="2" charset="0"/>
                <a:ea typeface="+mj-ea"/>
                <a:cs typeface="NikoshBAN" pitchFamily="2" charset="0"/>
              </a:rPr>
              <a:t>NaOH</a:t>
            </a:r>
            <a:endParaRPr lang="bn-BD" sz="4400" dirty="0">
              <a:latin typeface="NikoshBAN" pitchFamily="2" charset="0"/>
              <a:ea typeface="+mj-ea"/>
              <a:cs typeface="NikoshBAN" pitchFamily="2" charset="0"/>
            </a:endParaRPr>
          </a:p>
          <a:p>
            <a:pPr>
              <a:spcBef>
                <a:spcPct val="0"/>
              </a:spcBef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পটাশিয়াম হাইড্রোক্সাইড</a:t>
            </a:r>
            <a:r>
              <a:rPr lang="en-US" sz="4400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en-US" sz="4400" dirty="0">
                <a:latin typeface="NikoshBAN" pitchFamily="2" charset="0"/>
                <a:ea typeface="+mj-ea"/>
                <a:cs typeface="NikoshBAN" pitchFamily="2" charset="0"/>
              </a:rPr>
              <a:t>KOH</a:t>
            </a:r>
            <a:endParaRPr lang="bn-BD" sz="4400" dirty="0">
              <a:latin typeface="NikoshBAN" pitchFamily="2" charset="0"/>
              <a:ea typeface="+mj-ea"/>
              <a:cs typeface="NikoshBAN" pitchFamily="2" charset="0"/>
            </a:endParaRPr>
          </a:p>
          <a:p>
            <a:pPr>
              <a:spcBef>
                <a:spcPct val="0"/>
              </a:spcBef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ক্যালসিয়াম অক্সাইড</a:t>
            </a:r>
            <a:r>
              <a:rPr lang="en-US" sz="4400" dirty="0">
                <a:latin typeface="NikoshBAN" pitchFamily="2" charset="0"/>
                <a:ea typeface="+mj-ea"/>
                <a:cs typeface="NikoshBAN" pitchFamily="2" charset="0"/>
              </a:rPr>
              <a:t>	      </a:t>
            </a:r>
            <a:r>
              <a:rPr lang="en-US" sz="4400" dirty="0" err="1">
                <a:latin typeface="NikoshBAN" pitchFamily="2" charset="0"/>
                <a:ea typeface="+mj-ea"/>
                <a:cs typeface="NikoshBAN" pitchFamily="2" charset="0"/>
              </a:rPr>
              <a:t>CaO</a:t>
            </a:r>
            <a:endParaRPr lang="bn-BD" sz="4400" dirty="0">
              <a:latin typeface="NikoshBAN" pitchFamily="2" charset="0"/>
              <a:ea typeface="+mj-ea"/>
              <a:cs typeface="NikoshBAN" pitchFamily="2" charset="0"/>
            </a:endParaRPr>
          </a:p>
          <a:p>
            <a:pPr lvl="0">
              <a:spcBef>
                <a:spcPct val="0"/>
              </a:spcBef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ক্যালসিয়াম হাইড্রোক্সাইড</a:t>
            </a:r>
            <a:r>
              <a:rPr lang="en-US" sz="4400" dirty="0">
                <a:latin typeface="NikoshBAN" pitchFamily="2" charset="0"/>
                <a:ea typeface="+mj-ea"/>
                <a:cs typeface="NikoshBAN" pitchFamily="2" charset="0"/>
              </a:rPr>
              <a:t>  Ca(OH)</a:t>
            </a:r>
            <a:r>
              <a:rPr lang="en-US" sz="4400" baseline="-25000" dirty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endParaRPr lang="bn-BD" sz="4400" baseline="-25000" dirty="0">
              <a:latin typeface="Times New Roman" pitchFamily="18" charset="0"/>
              <a:ea typeface="+mj-ea"/>
              <a:cs typeface="NikoshBAN" pitchFamily="2" charset="0"/>
            </a:endParaRPr>
          </a:p>
          <a:p>
            <a:pPr lvl="0">
              <a:spcBef>
                <a:spcPct val="0"/>
              </a:spcBef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এ্যালুমিনিয়াম অক্সাইড</a:t>
            </a:r>
            <a:r>
              <a:rPr lang="en-US" sz="4400" dirty="0">
                <a:latin typeface="NikoshBAN" pitchFamily="2" charset="0"/>
                <a:ea typeface="+mj-ea"/>
                <a:cs typeface="NikoshBAN" pitchFamily="2" charset="0"/>
              </a:rPr>
              <a:t>     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Al</a:t>
            </a:r>
            <a:r>
              <a:rPr lang="en-US" sz="4400" baseline="-25000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O</a:t>
            </a:r>
            <a:r>
              <a:rPr lang="en-US" sz="4400" baseline="-25000" dirty="0" smtClean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endParaRPr lang="bn-BD" sz="4400" dirty="0">
              <a:latin typeface="NikoshBAN" pitchFamily="2" charset="0"/>
              <a:ea typeface="+mj-ea"/>
              <a:cs typeface="NikoshBAN" pitchFamily="2" charset="0"/>
            </a:endParaRPr>
          </a:p>
          <a:p>
            <a:pPr lvl="0">
              <a:spcBef>
                <a:spcPct val="0"/>
              </a:spcBef>
            </a:pPr>
            <a:r>
              <a:rPr lang="bn-BD" sz="4400" dirty="0" smtClean="0">
                <a:latin typeface="NikoshBAN" pitchFamily="2" charset="0"/>
                <a:ea typeface="+mj-ea"/>
                <a:cs typeface="NikoshBAN" pitchFamily="2" charset="0"/>
              </a:rPr>
              <a:t>কপার অক্সাইড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CuO</a:t>
            </a:r>
            <a:endParaRPr lang="bn-BD" sz="4400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 lvl="0">
              <a:spcBef>
                <a:spcPct val="0"/>
              </a:spcBef>
            </a:pPr>
            <a:r>
              <a:rPr lang="bn-BD" sz="4400" dirty="0" smtClean="0">
                <a:latin typeface="NikoshBAN" pitchFamily="2" charset="0"/>
                <a:ea typeface="+mj-ea"/>
                <a:cs typeface="NikoshBAN" pitchFamily="2" charset="0"/>
              </a:rPr>
              <a:t>আয়রন অক্সাইড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FeO</a:t>
            </a:r>
            <a:endParaRPr lang="bn-BD" sz="4400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>
              <a:spcBef>
                <a:spcPct val="0"/>
              </a:spcBef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আয়রন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হাড্রোক্সাইড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Fe(OH)</a:t>
            </a:r>
            <a:r>
              <a:rPr lang="en-US" sz="4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bn-BD" sz="4400" baseline="-25000" dirty="0">
              <a:latin typeface="Times New Roman" pitchFamily="18" charset="0"/>
              <a:cs typeface="NikoshBAN" pitchFamily="2" charset="0"/>
            </a:endParaRPr>
          </a:p>
          <a:p>
            <a:pPr lvl="0">
              <a:spcBef>
                <a:spcPct val="0"/>
              </a:spcBef>
            </a:pPr>
            <a:endParaRPr lang="bn-BD" sz="4400" baseline="-25000" dirty="0">
              <a:latin typeface="Times New Roman" pitchFamily="18" charset="0"/>
              <a:ea typeface="+mj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22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1981200" y="304800"/>
            <a:ext cx="82296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soft" dir="t">
              <a:rot lat="0" lon="0" rev="2400000"/>
            </a:lightRig>
          </a:scene3d>
          <a:sp3d>
            <a:bevelT/>
          </a:sp3d>
        </p:spPr>
        <p:txBody>
          <a:bodyPr anchor="ctr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800" smtClean="0">
                <a:latin typeface="NikoshBAN" pitchFamily="2" charset="0"/>
                <a:cs typeface="NikoshBAN" pitchFamily="2" charset="0"/>
              </a:rPr>
              <a:t>ক্ষার সমৃদ্ধ কয়েকটি ফলমূল ও শাক-সবজি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7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2D2917-3CF0-48F9-A568-4CE08CBEC948}" type="datetime1">
              <a:rPr lang="en-US" smtClean="0"/>
              <a:pPr/>
              <a:t>1/31/2014</a:t>
            </a:fld>
            <a:endParaRPr lang="en-US" dirty="0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5" descr="L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4267200"/>
            <a:ext cx="3886200" cy="2209800"/>
          </a:xfrm>
          <a:prstGeom prst="rect">
            <a:avLst/>
          </a:prstGeom>
        </p:spPr>
      </p:pic>
      <p:pic>
        <p:nvPicPr>
          <p:cNvPr id="7" name="Picture 6" descr="AL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4267200"/>
            <a:ext cx="3636700" cy="2209800"/>
          </a:xfrm>
          <a:prstGeom prst="rect">
            <a:avLst/>
          </a:prstGeom>
        </p:spPr>
      </p:pic>
      <p:pic>
        <p:nvPicPr>
          <p:cNvPr id="8" name="Picture 7" descr="L-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93312" y="1581150"/>
            <a:ext cx="3179091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7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819400"/>
            <a:ext cx="7924800" cy="1447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ক্ষার কাকে বলে?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1084730"/>
            <a:ext cx="4495800" cy="1143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কর্মপত্র-৪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2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012" y="3105835"/>
            <a:ext cx="11559988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সংজ্ঞাঃ ধাতুর যে সমস্ত হাইড্রোক্সাইড পানিতে অতিমাত্রায় দ্রবণীয় তাদেরকে  ক্ষার বলে।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Up Ribbon 2"/>
          <p:cNvSpPr/>
          <p:nvPr/>
        </p:nvSpPr>
        <p:spPr>
          <a:xfrm>
            <a:off x="2057400" y="793376"/>
            <a:ext cx="7418882" cy="1437632"/>
          </a:xfrm>
          <a:prstGeom prst="ribbon2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</a:rPr>
              <a:t>সমাধান </a:t>
            </a:r>
            <a:endParaRPr lang="en-US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44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1304364"/>
            <a:ext cx="4191000" cy="43153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65423" y="5710019"/>
            <a:ext cx="3803754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লিটমাস পরিক্ষা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235180"/>
            <a:ext cx="4531659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ছবিটি লক্ষ কর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89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690686" y="2506235"/>
            <a:ext cx="10044113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6000" dirty="0" smtClean="0"/>
              <a:t>ক্ষারের কয়েকটি ধর্ম লিখ।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7933765" y="3886200"/>
            <a:ext cx="3801033" cy="830997"/>
          </a:xfrm>
          <a:prstGeom prst="rect">
            <a:avLst/>
          </a:prstGeom>
          <a:solidFill>
            <a:srgbClr val="F896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জোড়ায় কাজ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1700212" y="838200"/>
            <a:ext cx="44958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</a:t>
            </a:r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40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133600" y="2580632"/>
            <a:ext cx="8229600" cy="1143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  ধাতুর হাইড্রোক্সাইড</a:t>
            </a: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133600" y="3733800"/>
            <a:ext cx="82296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 লাল লিটমাসকে নীল করে  </a:t>
            </a: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33600" y="4876800"/>
            <a:ext cx="8229600" cy="1143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bn-BD" sz="4400" dirty="0">
                <a:latin typeface="NikoshBAN" pitchFamily="2" charset="0"/>
                <a:ea typeface="+mj-ea"/>
                <a:cs typeface="NikoshBAN" pitchFamily="2" charset="0"/>
              </a:rPr>
              <a:t>  পানিতে অতিমাত্রায় দ্রবণীয়</a:t>
            </a: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6" name="Up Ribbon 5"/>
          <p:cNvSpPr/>
          <p:nvPr/>
        </p:nvSpPr>
        <p:spPr>
          <a:xfrm>
            <a:off x="2433918" y="571500"/>
            <a:ext cx="7418882" cy="1437632"/>
          </a:xfrm>
          <a:prstGeom prst="ribbon2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</a:rPr>
              <a:t>সমাধান </a:t>
            </a:r>
            <a:endParaRPr lang="en-US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3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682" y="1116655"/>
            <a:ext cx="5411601" cy="35556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2105" y="5015753"/>
            <a:ext cx="1586753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সাবান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078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75" y="2209800"/>
            <a:ext cx="11967883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 ক্ষারের সংকেতসহ উদাহরণ দাও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46458" y="3437965"/>
            <a:ext cx="34290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6000" dirty="0"/>
          </a:p>
        </p:txBody>
      </p:sp>
      <p:sp>
        <p:nvSpPr>
          <p:cNvPr id="4" name="Rectangle 3"/>
          <p:cNvSpPr/>
          <p:nvPr/>
        </p:nvSpPr>
        <p:spPr>
          <a:xfrm>
            <a:off x="107576" y="946631"/>
            <a:ext cx="4495800" cy="1143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</a:t>
            </a:r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59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76600" y="196850"/>
            <a:ext cx="4648200" cy="13716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  <a:scene3d>
              <a:camera prst="perspective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60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ক্ষারের উদাহরণ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93383" y="1701085"/>
            <a:ext cx="8329411" cy="4686837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পটাশিয়াম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হাইড্রোক্সাইড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KOH</a:t>
            </a:r>
            <a:endParaRPr lang="bn-BD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ea typeface="+mj-ea"/>
              <a:cs typeface="NikoshBAN" pitchFamily="2" charset="0"/>
            </a:endParaRPr>
          </a:p>
          <a:p>
            <a:pPr>
              <a:defRPr/>
            </a:pP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সোডিয়াম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হাইড্রোক্সাইড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NaOH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ea typeface="+mj-ea"/>
              <a:cs typeface="NikoshBAN" pitchFamily="2" charset="0"/>
            </a:endParaRPr>
          </a:p>
          <a:p>
            <a:pPr>
              <a:defRPr/>
            </a:pP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সোডিয়াম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অক্সাইড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Na</a:t>
            </a:r>
            <a:r>
              <a:rPr lang="en-US" sz="4000" baseline="-2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endParaRPr lang="bn-BD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অ্যামোনিয়াম হাইড্রোক্সাইড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NH</a:t>
            </a:r>
            <a:r>
              <a:rPr lang="en-US" sz="4000" baseline="-2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OH</a:t>
            </a:r>
          </a:p>
          <a:p>
            <a:pPr>
              <a:defRPr/>
            </a:pP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ক্যালসিয়াম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হাইড্রোক্সাইড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Ca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(OH)</a:t>
            </a:r>
            <a:r>
              <a:rPr lang="en-US" sz="4000" baseline="-25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endParaRPr lang="bn-BD" sz="4000" baseline="-25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NikoshBAN" panose="02000000000000000000" pitchFamily="2" charset="0"/>
            </a:endParaRPr>
          </a:p>
          <a:p>
            <a:pPr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ক্যালসিয়াম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ক্সাইড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CaO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53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4600" y="191237"/>
            <a:ext cx="6553200" cy="1325563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ক্ষারকের আণবিক গঠন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3" name="Picture 2" descr="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99003" y="1546086"/>
            <a:ext cx="2590800" cy="259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9000" y="2133600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H</a:t>
            </a:r>
          </a:p>
        </p:txBody>
      </p:sp>
      <p:sp>
        <p:nvSpPr>
          <p:cNvPr id="5" name="Rectangle 4"/>
          <p:cNvSpPr/>
          <p:nvPr/>
        </p:nvSpPr>
        <p:spPr>
          <a:xfrm>
            <a:off x="7854406" y="1752603"/>
            <a:ext cx="6799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O</a:t>
            </a:r>
          </a:p>
        </p:txBody>
      </p:sp>
      <p:sp>
        <p:nvSpPr>
          <p:cNvPr id="6" name="Rectangle 5"/>
          <p:cNvSpPr/>
          <p:nvPr/>
        </p:nvSpPr>
        <p:spPr>
          <a:xfrm>
            <a:off x="8077200" y="2819403"/>
            <a:ext cx="1447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402668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998141" y="496910"/>
            <a:ext cx="4449651" cy="132556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960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6486" y="2327541"/>
            <a:ext cx="5832962" cy="769441"/>
          </a:xfrm>
          <a:prstGeom prst="rect">
            <a:avLst/>
          </a:prstGeom>
          <a:solidFill>
            <a:srgbClr val="EAEAEA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CaO</a:t>
            </a:r>
            <a:r>
              <a: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ক্ষার না ক্ষারক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36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70479" y="526032"/>
            <a:ext cx="4416380" cy="13255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prstTxWarp prst="textWave2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7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effectLst/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7200" b="1" dirty="0" smtClean="0"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 কাজ</a:t>
            </a:r>
            <a:endParaRPr lang="en-US" sz="7200" b="1" dirty="0">
              <a:solidFill>
                <a:srgbClr val="FF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30570" y="2389142"/>
            <a:ext cx="8517228" cy="304698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pt-BR" b="1" dirty="0">
                <a:latin typeface="SarodaBold"/>
              </a:rPr>
              <a:t>1</a:t>
            </a:r>
            <a:r>
              <a:rPr lang="pt-BR" sz="4000" b="1" dirty="0">
                <a:latin typeface="SarodaBold"/>
              </a:rPr>
              <a:t>. </a:t>
            </a:r>
            <a:r>
              <a:rPr lang="pt-BR" sz="4000" dirty="0" smtClean="0">
                <a:latin typeface="Wingdings3"/>
              </a:rPr>
              <a:t> </a:t>
            </a:r>
            <a:r>
              <a:rPr lang="pt-BR" sz="3200" dirty="0">
                <a:latin typeface="TimesNewRoman"/>
              </a:rPr>
              <a:t>(i) Na + H</a:t>
            </a:r>
            <a:r>
              <a:rPr lang="pt-BR" sz="1400" dirty="0">
                <a:latin typeface="TimesNewRoman"/>
              </a:rPr>
              <a:t>2 </a:t>
            </a:r>
            <a:r>
              <a:rPr lang="pt-BR" sz="3200" dirty="0">
                <a:latin typeface="SymbolMT"/>
              </a:rPr>
              <a:t>→ </a:t>
            </a:r>
            <a:r>
              <a:rPr lang="pt-BR" sz="3200" dirty="0">
                <a:latin typeface="TimesNewRoman"/>
              </a:rPr>
              <a:t>"Y"</a:t>
            </a:r>
          </a:p>
          <a:p>
            <a:r>
              <a:rPr lang="pt-BR" sz="3200" dirty="0">
                <a:latin typeface="TimesNewRoman"/>
              </a:rPr>
              <a:t>(ii) Mg + 2HCl </a:t>
            </a:r>
            <a:r>
              <a:rPr lang="pt-BR" sz="3200" dirty="0">
                <a:latin typeface="SymbolMT"/>
              </a:rPr>
              <a:t>→ </a:t>
            </a:r>
            <a:r>
              <a:rPr lang="pt-BR" sz="3200" dirty="0">
                <a:latin typeface="TimesNewRoman"/>
              </a:rPr>
              <a:t>MgCl</a:t>
            </a:r>
            <a:r>
              <a:rPr lang="pt-BR" sz="1400" dirty="0">
                <a:latin typeface="TimesNewRoman"/>
              </a:rPr>
              <a:t>2 </a:t>
            </a:r>
            <a:r>
              <a:rPr lang="pt-BR" sz="3200" dirty="0">
                <a:latin typeface="TimesNewRoman"/>
              </a:rPr>
              <a:t>+ H</a:t>
            </a:r>
            <a:r>
              <a:rPr lang="pt-BR" sz="1400" dirty="0">
                <a:latin typeface="TimesNewRoman"/>
              </a:rPr>
              <a:t>2</a:t>
            </a:r>
          </a:p>
          <a:p>
            <a:r>
              <a:rPr lang="en-US" sz="4000" dirty="0">
                <a:latin typeface="RinkiySushreeMJ" pitchFamily="2" charset="0"/>
                <a:cs typeface="RinkiySushreeMJ" pitchFamily="2" charset="0"/>
              </a:rPr>
              <a:t>K. </a:t>
            </a:r>
            <a:r>
              <a:rPr lang="en-US" sz="4000" dirty="0" err="1">
                <a:latin typeface="RinkiySushreeMJ" pitchFamily="2" charset="0"/>
                <a:cs typeface="RinkiySushreeMJ" pitchFamily="2" charset="0"/>
              </a:rPr>
              <a:t>cªkgb</a:t>
            </a:r>
            <a:r>
              <a:rPr lang="en-US" sz="4000" dirty="0">
                <a:latin typeface="RinkiySushreeMJ" pitchFamily="2" charset="0"/>
                <a:cs typeface="RinkiySushreeMJ" pitchFamily="2" charset="0"/>
              </a:rPr>
              <a:t> </a:t>
            </a:r>
            <a:r>
              <a:rPr lang="en-US" sz="4000" dirty="0" err="1">
                <a:latin typeface="RinkiySushreeMJ" pitchFamily="2" charset="0"/>
                <a:cs typeface="RinkiySushreeMJ" pitchFamily="2" charset="0"/>
              </a:rPr>
              <a:t>wew</a:t>
            </a:r>
            <a:r>
              <a:rPr lang="el-GR" sz="4000" dirty="0">
                <a:latin typeface="RinkiySushreeMJ" pitchFamily="2" charset="0"/>
                <a:cs typeface="RinkiySushreeMJ" pitchFamily="2" charset="0"/>
              </a:rPr>
              <a:t>μ</a:t>
            </a:r>
            <a:r>
              <a:rPr lang="en-US" sz="4000" dirty="0">
                <a:latin typeface="RinkiySushreeMJ" pitchFamily="2" charset="0"/>
                <a:cs typeface="RinkiySushreeMJ" pitchFamily="2" charset="0"/>
              </a:rPr>
              <a:t>qv </a:t>
            </a:r>
            <a:r>
              <a:rPr lang="en-US" sz="4000" dirty="0" err="1">
                <a:latin typeface="RinkiySushreeMJ" pitchFamily="2" charset="0"/>
                <a:cs typeface="RinkiySushreeMJ" pitchFamily="2" charset="0"/>
              </a:rPr>
              <a:t>Kv‡K</a:t>
            </a:r>
            <a:r>
              <a:rPr lang="en-US" sz="4000" dirty="0">
                <a:latin typeface="RinkiySushreeMJ" pitchFamily="2" charset="0"/>
                <a:cs typeface="RinkiySushreeMJ" pitchFamily="2" charset="0"/>
              </a:rPr>
              <a:t> </a:t>
            </a:r>
            <a:r>
              <a:rPr lang="en-US" sz="4000" dirty="0" err="1">
                <a:latin typeface="RinkiySushreeMJ" pitchFamily="2" charset="0"/>
                <a:cs typeface="RinkiySushreeMJ" pitchFamily="2" charset="0"/>
              </a:rPr>
              <a:t>e‡j</a:t>
            </a:r>
            <a:r>
              <a:rPr lang="en-US" sz="4000" dirty="0">
                <a:latin typeface="Saroda" pitchFamily="2" charset="0"/>
              </a:rPr>
              <a:t>? 1</a:t>
            </a:r>
          </a:p>
          <a:p>
            <a:r>
              <a:rPr lang="en-US" sz="4000" dirty="0">
                <a:latin typeface="Saroda" pitchFamily="2" charset="0"/>
              </a:rPr>
              <a:t>L. </a:t>
            </a:r>
            <a:r>
              <a:rPr lang="en-US" sz="3200" dirty="0">
                <a:latin typeface="TimesNewRoman"/>
              </a:rPr>
              <a:t>"</a:t>
            </a:r>
            <a:r>
              <a:rPr lang="en-US" sz="3200" dirty="0" err="1">
                <a:latin typeface="TimesNewRoman"/>
              </a:rPr>
              <a:t>MgO</a:t>
            </a:r>
            <a:r>
              <a:rPr lang="en-US" sz="3200" dirty="0">
                <a:latin typeface="TimesNewRoman"/>
              </a:rPr>
              <a:t>"-</a:t>
            </a:r>
            <a:r>
              <a:rPr lang="en-US" sz="4000" dirty="0">
                <a:latin typeface="Saroda" pitchFamily="2" charset="0"/>
              </a:rPr>
              <a:t>¶</a:t>
            </a:r>
            <a:r>
              <a:rPr lang="en-US" sz="4000" dirty="0" err="1">
                <a:latin typeface="Saroda" pitchFamily="2" charset="0"/>
              </a:rPr>
              <a:t>viKxq</a:t>
            </a:r>
            <a:r>
              <a:rPr lang="en-US" sz="4000" dirty="0">
                <a:latin typeface="Saroda" pitchFamily="2" charset="0"/>
              </a:rPr>
              <a:t> †Kb? </a:t>
            </a:r>
            <a:r>
              <a:rPr lang="en-US" sz="4000" dirty="0" err="1">
                <a:latin typeface="Saroda" pitchFamily="2" charset="0"/>
              </a:rPr>
              <a:t>eywS‡q</a:t>
            </a:r>
            <a:r>
              <a:rPr lang="en-US" sz="4000" dirty="0">
                <a:latin typeface="Saroda" pitchFamily="2" charset="0"/>
              </a:rPr>
              <a:t> †</a:t>
            </a:r>
            <a:r>
              <a:rPr lang="en-US" sz="4000" dirty="0" err="1">
                <a:latin typeface="Saroda" pitchFamily="2" charset="0"/>
              </a:rPr>
              <a:t>jL</a:t>
            </a:r>
            <a:r>
              <a:rPr lang="en-US" sz="4000" dirty="0">
                <a:latin typeface="Saroda" pitchFamily="2" charset="0"/>
              </a:rPr>
              <a:t>| </a:t>
            </a:r>
            <a:r>
              <a:rPr lang="en-US" sz="4000" dirty="0" smtClean="0">
                <a:latin typeface="Saroda" pitchFamily="2" charset="0"/>
              </a:rPr>
              <a:t>2</a:t>
            </a:r>
          </a:p>
          <a:p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687392" y="4789799"/>
            <a:ext cx="80650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Saroda" pitchFamily="2" charset="0"/>
              </a:rPr>
              <a:t>M. </a:t>
            </a:r>
            <a:r>
              <a:rPr lang="en-US" sz="2800" dirty="0">
                <a:latin typeface="TimesNewRoman"/>
              </a:rPr>
              <a:t>"Y"-</a:t>
            </a:r>
            <a:r>
              <a:rPr lang="en-US" sz="3600" dirty="0">
                <a:latin typeface="Saroda" pitchFamily="2" charset="0"/>
              </a:rPr>
              <a:t>†</a:t>
            </a:r>
            <a:r>
              <a:rPr lang="en-US" sz="3600" dirty="0" err="1">
                <a:latin typeface="Saroda" pitchFamily="2" charset="0"/>
              </a:rPr>
              <a:t>hŠMwUi</a:t>
            </a:r>
            <a:r>
              <a:rPr lang="en-US" sz="3600" dirty="0">
                <a:latin typeface="Saroda" pitchFamily="2" charset="0"/>
              </a:rPr>
              <a:t> </a:t>
            </a:r>
            <a:r>
              <a:rPr lang="en-US" sz="3600" dirty="0" err="1">
                <a:latin typeface="Saroda" pitchFamily="2" charset="0"/>
              </a:rPr>
              <a:t>Zwor</a:t>
            </a:r>
            <a:r>
              <a:rPr lang="en-US" sz="3600" dirty="0">
                <a:latin typeface="Saroda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িশ্লেষণের</a:t>
            </a:r>
            <a:r>
              <a:rPr lang="en-US" sz="3600" dirty="0" smtClean="0">
                <a:latin typeface="Saroda" pitchFamily="2" charset="0"/>
              </a:rPr>
              <a:t> </a:t>
            </a:r>
            <a:r>
              <a:rPr lang="en-US" sz="3600" dirty="0" err="1">
                <a:latin typeface="Saroda" pitchFamily="2" charset="0"/>
              </a:rPr>
              <a:t>gjbxwZ</a:t>
            </a:r>
            <a:r>
              <a:rPr lang="en-US" sz="3600" dirty="0">
                <a:latin typeface="Saroda" pitchFamily="2" charset="0"/>
              </a:rPr>
              <a:t> </a:t>
            </a:r>
            <a:r>
              <a:rPr lang="en-US" sz="3600" dirty="0" err="1">
                <a:latin typeface="Saroda" pitchFamily="2" charset="0"/>
              </a:rPr>
              <a:t>eY©bv</a:t>
            </a:r>
            <a:r>
              <a:rPr lang="en-US" sz="3600" dirty="0">
                <a:latin typeface="Saroda" pitchFamily="2" charset="0"/>
              </a:rPr>
              <a:t> Ki|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7718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5" y="267892"/>
            <a:ext cx="8501061" cy="63472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33687" y="1092992"/>
            <a:ext cx="7253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ধন্যবাদ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33986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rev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332</Words>
  <Application>Microsoft Office PowerPoint</Application>
  <PresentationFormat>Widescreen</PresentationFormat>
  <Paragraphs>101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3" baseType="lpstr">
      <vt:lpstr>Arial</vt:lpstr>
      <vt:lpstr>Calibri</vt:lpstr>
      <vt:lpstr>Calibri Light</vt:lpstr>
      <vt:lpstr>Nikosh</vt:lpstr>
      <vt:lpstr>NikoshBAN</vt:lpstr>
      <vt:lpstr>RinkiySushreeMJ</vt:lpstr>
      <vt:lpstr>Saroda</vt:lpstr>
      <vt:lpstr>SarodaBold</vt:lpstr>
      <vt:lpstr>SolaimanLipi</vt:lpstr>
      <vt:lpstr>SymbolMT</vt:lpstr>
      <vt:lpstr>Times New Roman</vt:lpstr>
      <vt:lpstr>TimesNewRoman</vt:lpstr>
      <vt:lpstr>Vrinda</vt:lpstr>
      <vt:lpstr>Wingdings</vt:lpstr>
      <vt:lpstr>Wingdings3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MD. SAIFUL ISLAM</cp:lastModifiedBy>
  <cp:revision>39</cp:revision>
  <dcterms:created xsi:type="dcterms:W3CDTF">2014-01-21T16:47:58Z</dcterms:created>
  <dcterms:modified xsi:type="dcterms:W3CDTF">2014-01-31T12:32:31Z</dcterms:modified>
</cp:coreProperties>
</file>